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>
    <p:cut thruBlk="1"/>
    <p:sndAc>
      <p:stSnd>
        <p:snd r:embed="rId13" name="camera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543800" cy="32521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10 вещей, которые лучше не  говорить </a:t>
            </a:r>
            <a:r>
              <a:rPr lang="ru-RU" sz="7200" dirty="0" err="1" smtClean="0"/>
              <a:t>аутисту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презентации: педагог-психолог Калмыкова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Татьяна </a:t>
            </a:r>
            <a:r>
              <a:rPr lang="ru-RU" dirty="0"/>
              <a:t>В</a:t>
            </a:r>
            <a:r>
              <a:rPr lang="ru-RU" dirty="0" smtClean="0"/>
              <a:t>асильевна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Барнаул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39697"/>
      </p:ext>
    </p:extLst>
  </p:cSld>
  <p:clrMapOvr>
    <a:masterClrMapping/>
  </p:clrMapOvr>
  <p:transition spd="slow" advClick="0" advTm="17000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«Вы принимаете от этого какие-то лекарства?»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34888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 очень личный вопрос. Некоторые </a:t>
            </a:r>
            <a:r>
              <a:rPr lang="ru-RU" dirty="0" err="1"/>
              <a:t>аутисты</a:t>
            </a:r>
            <a:r>
              <a:rPr lang="ru-RU" dirty="0"/>
              <a:t> принимают лекарства по разным причинам, некоторые полностью обходятся без лекарств. Вы не подойдете к незнакомому человеку, чтобы спросить, что он принимает, и </a:t>
            </a:r>
            <a:r>
              <a:rPr lang="ru-RU" dirty="0" err="1"/>
              <a:t>аутисту</a:t>
            </a:r>
            <a:r>
              <a:rPr lang="ru-RU" dirty="0"/>
              <a:t> тоже не стоит задавать такой личный вопрос. Это очень грубый вопрос, особенно если речь идет о малознакомом человеке. Единственная ситуация, когда такой вопрос незнакомцу уместен – это если </a:t>
            </a:r>
            <a:r>
              <a:rPr lang="ru-RU" dirty="0" err="1"/>
              <a:t>аутист</a:t>
            </a:r>
            <a:r>
              <a:rPr lang="ru-RU" dirty="0"/>
              <a:t> выступает на конференции или какой-то встрече с докладом о своем личном опыте.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60162" r="60441"/>
          <a:stretch/>
        </p:blipFill>
        <p:spPr>
          <a:xfrm>
            <a:off x="942109" y="3284984"/>
            <a:ext cx="2701636" cy="23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39857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1600200"/>
          </a:xfrm>
        </p:spPr>
        <p:txBody>
          <a:bodyPr>
            <a:noAutofit/>
          </a:bodyPr>
          <a:lstStyle/>
          <a:p>
            <a:r>
              <a:rPr lang="ru-RU" sz="3600" dirty="0"/>
              <a:t>«Ты можешь перестать трясти руками/качаться/кружиться/подпрыгивать на людях? На тебя же все смотрят»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20888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Тряска руками, раскачивание, кружение на месте, подпрыгивание и другие виды </a:t>
            </a:r>
            <a:r>
              <a:rPr lang="ru-RU" dirty="0" err="1"/>
              <a:t>стимминга</a:t>
            </a:r>
            <a:r>
              <a:rPr lang="ru-RU" dirty="0"/>
              <a:t> (</a:t>
            </a:r>
            <a:r>
              <a:rPr lang="ru-RU" dirty="0" err="1"/>
              <a:t>самоуспокаивающего</a:t>
            </a:r>
            <a:r>
              <a:rPr lang="ru-RU" dirty="0"/>
              <a:t> поведения) в большинстве случаев совершенно безобидны для самого человека и окружающих. Нет ничего плохого в </a:t>
            </a:r>
            <a:r>
              <a:rPr lang="ru-RU" dirty="0" err="1"/>
              <a:t>стимминге</a:t>
            </a:r>
            <a:r>
              <a:rPr lang="ru-RU" dirty="0"/>
              <a:t>, и такие фразы сообщают аутичному человеку, что ему нельзя быть собой, что он должен отказаться от естественных и инстинктивных движений. Это все равно, что спросить христианина, обязательно ли ему носить крестик на публике, или попросить латиноамериканца не говорить по-испански в присутствии других людей. Это очень оскорбительно, а у некоторых людей такие замечания вызывают эмоциональные страдания, так как они напоминают о былых психологических травмах.</a:t>
            </a:r>
          </a:p>
        </p:txBody>
      </p:sp>
    </p:spTree>
    <p:extLst>
      <p:ext uri="{BB962C8B-B14F-4D97-AF65-F5344CB8AC3E}">
        <p14:creationId xmlns:p14="http://schemas.microsoft.com/office/powerpoint/2010/main" val="1261169157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«Каково быть </a:t>
            </a:r>
            <a:r>
              <a:rPr lang="ru-RU" dirty="0" err="1"/>
              <a:t>аутистом</a:t>
            </a:r>
            <a:r>
              <a:rPr lang="ru-RU" dirty="0"/>
              <a:t>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5567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 не станете спрашивать, каково быть африканцем, евреем, мусульманином или пожилым человеком… Вы не должны спрашивать, каково быть </a:t>
            </a:r>
            <a:r>
              <a:rPr lang="ru-RU" dirty="0" err="1"/>
              <a:t>аутистом</a:t>
            </a:r>
            <a:r>
              <a:rPr lang="ru-RU" dirty="0"/>
              <a:t>, если это не доклад о личном опыте человека, хотя даже в этом случае уместнее задать более специфический вопрос. Кроме того, опыт каждого </a:t>
            </a:r>
            <a:r>
              <a:rPr lang="ru-RU" dirty="0" err="1"/>
              <a:t>аутиста</a:t>
            </a:r>
            <a:r>
              <a:rPr lang="ru-RU" dirty="0"/>
              <a:t> уникален, и такой вопрос несправедлив, поскольку он подразумевает, что жизнь любого </a:t>
            </a:r>
            <a:r>
              <a:rPr lang="ru-RU" dirty="0" err="1"/>
              <a:t>аутиста</a:t>
            </a:r>
            <a:r>
              <a:rPr lang="ru-RU" dirty="0"/>
              <a:t> однообразна. Хотя у нас есть определенные особенности и общий опыт жизни в этом мире, наши истории жизни и личный опыт отношений с людьми и дискриминации не похожи друг на друга.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6818" r="51790" b="50152"/>
          <a:stretch/>
        </p:blipFill>
        <p:spPr>
          <a:xfrm>
            <a:off x="683568" y="2492896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40051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«Вы слышали про Темпл </a:t>
            </a:r>
            <a:r>
              <a:rPr lang="ru-RU" dirty="0" err="1"/>
              <a:t>Грандин</a:t>
            </a:r>
            <a:r>
              <a:rPr lang="ru-RU" dirty="0"/>
              <a:t>? У нее потрясающие книги!»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4788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Скорее всего, ответом будет «да». Но для </a:t>
            </a:r>
            <a:r>
              <a:rPr lang="ru-RU" dirty="0" err="1"/>
              <a:t>аутистов</a:t>
            </a:r>
            <a:r>
              <a:rPr lang="ru-RU" dirty="0"/>
              <a:t> очень утомительно день за днем слышать только про Темпл </a:t>
            </a:r>
            <a:r>
              <a:rPr lang="ru-RU" dirty="0" err="1"/>
              <a:t>Грандин</a:t>
            </a:r>
            <a:r>
              <a:rPr lang="ru-RU" dirty="0"/>
              <a:t>. Есть множество выдающихся </a:t>
            </a:r>
            <a:r>
              <a:rPr lang="ru-RU" dirty="0" err="1"/>
              <a:t>аутистов</a:t>
            </a:r>
            <a:r>
              <a:rPr lang="ru-RU" dirty="0"/>
              <a:t> с достижениями в самых разных областях, и когда тебя все время сравнивают с одним и тем же человеком, это начинает раздражать.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468" r="22965" b="51663"/>
          <a:stretch/>
        </p:blipFill>
        <p:spPr>
          <a:xfrm>
            <a:off x="5652120" y="2815921"/>
            <a:ext cx="2529411" cy="23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83277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1800" cy="347240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Пожалуйста, не говорите о нас, как будто нас здесь нет, когда мы сидим или стоим прямо рядом с вами. Вот, просто, не надо так делать. Таким образом, вы говорите нам, что мы не имеем значения, и что нам нечего </a:t>
            </a:r>
            <a:r>
              <a:rPr lang="ru-RU" sz="3200" dirty="0" smtClean="0">
                <a:solidFill>
                  <a:srgbClr val="FF0000"/>
                </a:solidFill>
              </a:rPr>
              <a:t>сообщить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0" t="9899" b="75758"/>
          <a:stretch/>
        </p:blipFill>
        <p:spPr>
          <a:xfrm>
            <a:off x="3295180" y="4221088"/>
            <a:ext cx="211966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3468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789040"/>
            <a:ext cx="7986464" cy="2383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Сформулировала </a:t>
            </a:r>
            <a:r>
              <a:rPr lang="ru-RU" dirty="0" smtClean="0"/>
              <a:t>10 фраз, </a:t>
            </a:r>
            <a:r>
              <a:rPr lang="ru-RU" dirty="0"/>
              <a:t>которые не стоит говорить </a:t>
            </a:r>
            <a:r>
              <a:rPr lang="ru-RU" dirty="0" err="1"/>
              <a:t>аутистам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103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Лидия </a:t>
            </a:r>
            <a:r>
              <a:rPr lang="ru-RU" sz="3600" b="1" dirty="0" smtClean="0"/>
              <a:t>Браун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Автор закона об обязательном изучении аутизма полицейскими, студентка факультета арабского языка, автор проекта по аутизму в системе образования, активист Сети </a:t>
            </a:r>
            <a:r>
              <a:rPr lang="ru-RU" dirty="0" err="1"/>
              <a:t>самоадвокации</a:t>
            </a:r>
            <a:r>
              <a:rPr lang="ru-RU" dirty="0"/>
              <a:t> </a:t>
            </a:r>
            <a:r>
              <a:rPr lang="ru-RU" dirty="0" err="1"/>
              <a:t>аутистов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37918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50" y="3645024"/>
            <a:ext cx="2706697" cy="258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314150" cy="38862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 всех случаях это </a:t>
            </a:r>
            <a:r>
              <a:rPr lang="ru-RU" b="1" dirty="0"/>
              <a:t>фразы</a:t>
            </a:r>
            <a:r>
              <a:rPr lang="ru-RU" dirty="0"/>
              <a:t>, которые действительно произносились </a:t>
            </a:r>
            <a:r>
              <a:rPr lang="ru-RU" b="1" dirty="0"/>
              <a:t>в адрес </a:t>
            </a:r>
            <a:r>
              <a:rPr lang="ru-RU" b="1" dirty="0" err="1"/>
              <a:t>аутистов</a:t>
            </a:r>
            <a:r>
              <a:rPr lang="ru-RU" dirty="0"/>
              <a:t> – детей или взрослых людей, и некоторые из них, к сожалению, встречаются очень часто. Некоторые то и дело попадаются в Интернете, некоторые чаще говорятся очно, но во всех без исключения случаях эти фразы и вопросы очень обидны и вредны. Иногда люди говорят эти вещи из лучших побуждений, что делает их последствия </a:t>
            </a:r>
            <a:r>
              <a:rPr lang="ru-RU" b="1" dirty="0"/>
              <a:t>еще хуже</a:t>
            </a:r>
            <a:r>
              <a:rPr lang="ru-RU" dirty="0"/>
              <a:t>. В этих случаях люди искренне не понимают, почему сказанное ими </a:t>
            </a:r>
            <a:r>
              <a:rPr lang="ru-RU" b="1" dirty="0"/>
              <a:t>оскорбительно и обидно</a:t>
            </a:r>
            <a:r>
              <a:rPr lang="ru-RU" dirty="0"/>
              <a:t>, и поэтому они могут настаивать, что сказали комплимент, даже если это совершенно не так.</a:t>
            </a:r>
          </a:p>
        </p:txBody>
      </p:sp>
    </p:spTree>
    <p:extLst>
      <p:ext uri="{BB962C8B-B14F-4D97-AF65-F5344CB8AC3E}">
        <p14:creationId xmlns:p14="http://schemas.microsoft.com/office/powerpoint/2010/main" val="114416993"/>
      </p:ext>
    </p:extLst>
  </p:cSld>
  <p:clrMapOvr>
    <a:masterClrMapping/>
  </p:clrMapOvr>
  <p:transition advClick="0" advTm="17000">
    <p:cut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776864" cy="2016224"/>
          </a:xfrm>
        </p:spPr>
        <p:txBody>
          <a:bodyPr>
            <a:normAutofit/>
          </a:bodyPr>
          <a:lstStyle/>
          <a:p>
            <a:r>
              <a:rPr lang="ru-RU" dirty="0"/>
              <a:t>«Ну и каково быть умственно отсталым?»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1" t="52525" b="12690"/>
          <a:stretch/>
        </p:blipFill>
        <p:spPr>
          <a:xfrm>
            <a:off x="5508104" y="4005064"/>
            <a:ext cx="2386356" cy="1461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2564905"/>
            <a:ext cx="3995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самом деле большинство </a:t>
            </a:r>
            <a:r>
              <a:rPr lang="ru-RU" sz="1400" dirty="0" err="1"/>
              <a:t>аутистов</a:t>
            </a:r>
            <a:r>
              <a:rPr lang="ru-RU" sz="1400" dirty="0"/>
              <a:t> не имеют интеллектуальной или когнитивной инвалидности, а большинство людей с интеллектуальной или когнитивной инвалидностью не являются </a:t>
            </a:r>
            <a:r>
              <a:rPr lang="ru-RU" sz="1400" dirty="0" err="1"/>
              <a:t>аутистами</a:t>
            </a:r>
            <a:r>
              <a:rPr lang="ru-RU" sz="1400" dirty="0"/>
              <a:t>. У некоторых </a:t>
            </a:r>
            <a:r>
              <a:rPr lang="ru-RU" sz="1400" dirty="0" err="1"/>
              <a:t>аутистов</a:t>
            </a:r>
            <a:r>
              <a:rPr lang="ru-RU" sz="1400" dirty="0"/>
              <a:t> действительно есть интеллектуальная инвалидность. Независимо от этого слово «отсталый» очень оскорбительно для </a:t>
            </a:r>
            <a:r>
              <a:rPr lang="ru-RU" sz="1400" dirty="0" err="1"/>
              <a:t>аутистов</a:t>
            </a:r>
            <a:r>
              <a:rPr lang="ru-RU" sz="1400" dirty="0"/>
              <a:t>, поскольку это слово часто используется для оскорблений и дегуманизации людей с особенностями развития и интеллектуальной инвалидностью. Такие слова являются выражением ненависти к людям с инвалидностью. Пожалуйста, не пользуйтесь ими.</a:t>
            </a:r>
          </a:p>
        </p:txBody>
      </p:sp>
    </p:spTree>
    <p:extLst>
      <p:ext uri="{BB962C8B-B14F-4D97-AF65-F5344CB8AC3E}">
        <p14:creationId xmlns:p14="http://schemas.microsoft.com/office/powerpoint/2010/main" val="4107809306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6781800" cy="1600200"/>
          </a:xfrm>
        </p:spPr>
        <p:txBody>
          <a:bodyPr>
            <a:noAutofit/>
          </a:bodyPr>
          <a:lstStyle/>
          <a:p>
            <a:r>
              <a:rPr lang="ru-RU" sz="4000" dirty="0"/>
              <a:t>«Вы должны собой гордиться. Вы кажетесь такой нормальной. По вам и не </a:t>
            </a:r>
            <a:r>
              <a:rPr lang="ru-RU" sz="3600" dirty="0"/>
              <a:t>скажешь</a:t>
            </a:r>
            <a:r>
              <a:rPr lang="ru-RU" sz="4000" dirty="0"/>
              <a:t>, что у вас аутизм»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5699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Подобное редко говорится </a:t>
            </a:r>
            <a:r>
              <a:rPr lang="ru-RU" sz="1200" dirty="0" err="1"/>
              <a:t>аутистам</a:t>
            </a:r>
            <a:r>
              <a:rPr lang="ru-RU" sz="1200" dirty="0"/>
              <a:t>, чья инвалидность является очень видимой, но это очень часто говорят </a:t>
            </a:r>
            <a:r>
              <a:rPr lang="ru-RU" sz="1200" dirty="0" err="1"/>
              <a:t>аутистам</a:t>
            </a:r>
            <a:r>
              <a:rPr lang="ru-RU" sz="1200" dirty="0"/>
              <a:t> с невидимой инвалидностью. Это оскорбительно, поскольку это предполагает, что если человек не кажется инвалидом внешне, то у него нет инвалидности или аутизма. Такая фраза также подразумевает, что все должны мечтать о «нормальном» внешнем виде и стремиться к нему (и что единственная цель терапий и лечения аутизма – это именно внешняя «нормализация», а не развитие практичных и полезных жизненных навыков). Это автоматически подразумевает, что особенности поведения или речи, связанные с аутизмом, являются «плохими», даже если они совершенно безвредны. Это говорит об игнорировании инвалидности и жизненного опыта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17886" r="53197" b="49743"/>
          <a:stretch/>
        </p:blipFill>
        <p:spPr>
          <a:xfrm>
            <a:off x="6228184" y="3534651"/>
            <a:ext cx="1728192" cy="180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00377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54416" cy="1584176"/>
          </a:xfrm>
        </p:spPr>
        <p:txBody>
          <a:bodyPr>
            <a:normAutofit fontScale="90000"/>
          </a:bodyPr>
          <a:lstStyle/>
          <a:p>
            <a:r>
              <a:rPr lang="ru-RU" dirty="0"/>
              <a:t>«Наверное, вы очень </a:t>
            </a:r>
            <a:r>
              <a:rPr lang="ru-RU" dirty="0" err="1"/>
              <a:t>высокофункциональный</a:t>
            </a:r>
            <a:r>
              <a:rPr lang="ru-RU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76872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Многие взрослые </a:t>
            </a:r>
            <a:r>
              <a:rPr lang="ru-RU" sz="1400" dirty="0" err="1"/>
              <a:t>аутисты</a:t>
            </a:r>
            <a:r>
              <a:rPr lang="ru-RU" sz="1400" dirty="0"/>
              <a:t> не любят деления на «</a:t>
            </a:r>
            <a:r>
              <a:rPr lang="ru-RU" sz="1400" dirty="0" err="1"/>
              <a:t>высокофунциональных</a:t>
            </a:r>
            <a:r>
              <a:rPr lang="ru-RU" sz="1400" dirty="0"/>
              <a:t>» и «</a:t>
            </a:r>
            <a:r>
              <a:rPr lang="ru-RU" sz="1400" dirty="0" err="1"/>
              <a:t>низкофункциональных</a:t>
            </a:r>
            <a:r>
              <a:rPr lang="ru-RU" sz="1400" dirty="0"/>
              <a:t>» по множеству разных причин. Многих людей обозначали обоими ярлыками в разные периоды их жизни. У многих </a:t>
            </a:r>
            <a:r>
              <a:rPr lang="ru-RU" sz="1400" dirty="0" err="1"/>
              <a:t>аутистов</a:t>
            </a:r>
            <a:r>
              <a:rPr lang="ru-RU" sz="1400" dirty="0"/>
              <a:t> есть большой разрыв, «неровность» в навыках. Например, есть люди, которые могут выступить на научной конференции с интересным докладом, но при этом они не могут путешествовать в одиночестве или готовить себе еду. Другие же люди не могут пользоваться устной речью, но при этом могут жить самостоятельно. С другой стороны, это может прозвучать как игнорирование опыта человека с инвалидностью. Если вы не знаете этого человека очень-очень близко, то вы не можете знать, насколько у него развиты адаптивные и жизненные навыки, и какие у него есть потребности и проблемы. Вы не можете получить подобную информацию, просто глядя на другого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15317" r="20697"/>
          <a:stretch/>
        </p:blipFill>
        <p:spPr>
          <a:xfrm>
            <a:off x="6084168" y="3068960"/>
            <a:ext cx="188130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092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204864"/>
            <a:ext cx="6781800" cy="1600200"/>
          </a:xfrm>
        </p:spPr>
        <p:txBody>
          <a:bodyPr>
            <a:noAutofit/>
          </a:bodyPr>
          <a:lstStyle/>
          <a:p>
            <a:pPr algn="r"/>
            <a:r>
              <a:rPr lang="ru-RU" sz="4400" dirty="0"/>
              <a:t>«Вы не такой, как мой ребенок, вы можете написать пост в блоге. Мой ребенок никогда не сможет писать в блоге»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952854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Такие люди как Эми </a:t>
            </a:r>
            <a:r>
              <a:rPr lang="ru-RU" sz="1400" dirty="0" err="1"/>
              <a:t>Секвензия</a:t>
            </a:r>
            <a:r>
              <a:rPr lang="ru-RU" sz="1400" dirty="0"/>
              <a:t>, Ларри </a:t>
            </a:r>
            <a:r>
              <a:rPr lang="ru-RU" sz="1400" dirty="0" err="1"/>
              <a:t>Бисонет</a:t>
            </a:r>
            <a:r>
              <a:rPr lang="ru-RU" sz="1400" dirty="0"/>
              <a:t>, Аманда </a:t>
            </a:r>
            <a:r>
              <a:rPr lang="ru-RU" sz="1400" dirty="0" err="1"/>
              <a:t>Беггс</a:t>
            </a:r>
            <a:r>
              <a:rPr lang="ru-RU" sz="1400" dirty="0"/>
              <a:t>, Трейси </a:t>
            </a:r>
            <a:r>
              <a:rPr lang="ru-RU" sz="1400" dirty="0" err="1"/>
              <a:t>Трешер</a:t>
            </a:r>
            <a:r>
              <a:rPr lang="ru-RU" sz="1400" dirty="0"/>
              <a:t>, Хоуп Блок, Сью Робин и </a:t>
            </a:r>
            <a:r>
              <a:rPr lang="ru-RU" sz="1400" dirty="0" err="1"/>
              <a:t>Карли</a:t>
            </a:r>
            <a:r>
              <a:rPr lang="ru-RU" sz="1400" dirty="0"/>
              <a:t> </a:t>
            </a:r>
            <a:r>
              <a:rPr lang="ru-RU" sz="1400" dirty="0" err="1"/>
              <a:t>Флейшман</a:t>
            </a:r>
            <a:r>
              <a:rPr lang="ru-RU" sz="1400" dirty="0"/>
              <a:t> являются не говорящими </a:t>
            </a:r>
            <a:r>
              <a:rPr lang="ru-RU" sz="1400" dirty="0" err="1"/>
              <a:t>аутистами</a:t>
            </a:r>
            <a:r>
              <a:rPr lang="ru-RU" sz="1400" dirty="0"/>
              <a:t> или людьми с аутизмом, которые при этом выступают на конференциях, ведут блоги, пишут и публикуют статьи в журналах и газетах, посещают кабинеты законодателей. Других людей, например, </a:t>
            </a:r>
            <a:r>
              <a:rPr lang="ru-RU" sz="1400" dirty="0" err="1"/>
              <a:t>Кассиан</a:t>
            </a:r>
            <a:r>
              <a:rPr lang="ru-RU" sz="1400" dirty="0"/>
              <a:t> </a:t>
            </a:r>
            <a:r>
              <a:rPr lang="ru-RU" sz="1400" dirty="0" err="1"/>
              <a:t>Сибли</a:t>
            </a:r>
            <a:r>
              <a:rPr lang="ru-RU" sz="1400" dirty="0"/>
              <a:t> и Кэтрин </a:t>
            </a:r>
            <a:r>
              <a:rPr lang="ru-RU" sz="1400" dirty="0" err="1"/>
              <a:t>Бьорнстад</a:t>
            </a:r>
            <a:r>
              <a:rPr lang="ru-RU" sz="1400" dirty="0"/>
              <a:t>, часто называют «очень </a:t>
            </a:r>
            <a:r>
              <a:rPr lang="ru-RU" sz="1400" dirty="0" err="1"/>
              <a:t>высокофункциональными</a:t>
            </a:r>
            <a:r>
              <a:rPr lang="ru-RU" sz="1400" dirty="0"/>
              <a:t>» только из-за содержания их блогов, но на самом деле их адаптивные навыки являются очень непостоянными.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4" r="60577"/>
          <a:stretch/>
        </p:blipFill>
        <p:spPr>
          <a:xfrm>
            <a:off x="251520" y="4221088"/>
            <a:ext cx="2156515" cy="14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5147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6781800" cy="1600200"/>
          </a:xfrm>
        </p:spPr>
        <p:txBody>
          <a:bodyPr>
            <a:noAutofit/>
          </a:bodyPr>
          <a:lstStyle/>
          <a:p>
            <a:r>
              <a:rPr lang="ru-RU" sz="4400" dirty="0"/>
              <a:t>«Я знаю ребенка с очень тяжелым аутизмом. Вы на него совсем не похожи»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36912"/>
            <a:ext cx="5040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Каждый </a:t>
            </a:r>
            <a:r>
              <a:rPr lang="ru-RU" sz="2000" dirty="0" err="1"/>
              <a:t>аутист</a:t>
            </a:r>
            <a:r>
              <a:rPr lang="ru-RU" sz="2000" dirty="0"/>
              <a:t> отличается от других </a:t>
            </a:r>
            <a:r>
              <a:rPr lang="ru-RU" sz="2000" dirty="0" err="1"/>
              <a:t>аутистов</a:t>
            </a:r>
            <a:r>
              <a:rPr lang="ru-RU" sz="2000" dirty="0"/>
              <a:t>. Среди </a:t>
            </a:r>
            <a:r>
              <a:rPr lang="ru-RU" sz="2000" dirty="0" err="1"/>
              <a:t>аутистов</a:t>
            </a:r>
            <a:r>
              <a:rPr lang="ru-RU" sz="2000" dirty="0"/>
              <a:t> можно встретить огромный разброс в личных способностях, навыках, потребностях и проблемах. Невозможно узнать о способностях и навыках </a:t>
            </a:r>
            <a:r>
              <a:rPr lang="ru-RU" sz="2000" dirty="0" err="1"/>
              <a:t>аутиста</a:t>
            </a:r>
            <a:r>
              <a:rPr lang="ru-RU" sz="2000" dirty="0"/>
              <a:t> после беглой беседы или вообще по комментариям в Интернете. Существуют общие черты всех </a:t>
            </a:r>
            <a:r>
              <a:rPr lang="ru-RU" sz="2000" dirty="0" err="1"/>
              <a:t>аутистов</a:t>
            </a:r>
            <a:r>
              <a:rPr lang="ru-RU" sz="2000" dirty="0"/>
              <a:t>, которые и делают их одной группой с общим диагнозом.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3" t="3864" r="29740" b="60161"/>
          <a:stretch/>
        </p:blipFill>
        <p:spPr>
          <a:xfrm>
            <a:off x="5542561" y="2644730"/>
            <a:ext cx="2341807" cy="29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6661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6781800" cy="1600200"/>
          </a:xfrm>
        </p:spPr>
        <p:txBody>
          <a:bodyPr>
            <a:noAutofit/>
          </a:bodyPr>
          <a:lstStyle/>
          <a:p>
            <a:r>
              <a:rPr lang="ru-RU" sz="4800" dirty="0"/>
              <a:t>«Наверное, вы очень хорошо разбираетесь в математике/компьютерах/числах?»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940" y="3717032"/>
            <a:ext cx="336612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Верный способ оскорбить </a:t>
            </a:r>
            <a:r>
              <a:rPr lang="ru-RU" sz="1400" dirty="0" err="1"/>
              <a:t>аутиста</a:t>
            </a:r>
            <a:r>
              <a:rPr lang="ru-RU" sz="1400" dirty="0"/>
              <a:t> – это воспринимать его или ее исключительно через линзу расхожих стереотипов об аутизме. Лишь меньшинство </a:t>
            </a:r>
            <a:r>
              <a:rPr lang="ru-RU" sz="1400" dirty="0" err="1"/>
              <a:t>аутистов</a:t>
            </a:r>
            <a:r>
              <a:rPr lang="ru-RU" sz="1400" dirty="0"/>
              <a:t> обладают необычными способностями. У многих </a:t>
            </a:r>
            <a:r>
              <a:rPr lang="ru-RU" sz="1400" dirty="0" err="1"/>
              <a:t>аутистов</a:t>
            </a:r>
            <a:r>
              <a:rPr lang="ru-RU" sz="1400" dirty="0"/>
              <a:t> высокий или средний уровень интеллекта, у некоторых есть интеллектуальная инвалидность или трудности в обучении.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732694"/>
            <a:ext cx="4716016" cy="13367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Спросить </a:t>
            </a:r>
            <a:r>
              <a:rPr lang="ru-RU" dirty="0" err="1"/>
              <a:t>аутиста</a:t>
            </a:r>
            <a:r>
              <a:rPr lang="ru-RU" dirty="0"/>
              <a:t>, любит ли он математику, компьютеры или числа, это все равно, что спросить незнакомого афроамериканца, любит ли он рэп.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7" r="59724"/>
          <a:stretch/>
        </p:blipFill>
        <p:spPr>
          <a:xfrm>
            <a:off x="4788024" y="2852205"/>
            <a:ext cx="2497448" cy="172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60878"/>
      </p:ext>
    </p:extLst>
  </p:cSld>
  <p:clrMapOvr>
    <a:masterClrMapping/>
  </p:clrMapOvr>
  <p:transition advClick="0" advTm="10000">
    <p:cut thruBlk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118</TotalTime>
  <Words>1235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 10 вещей, которые лучше не  говорить аутисту</vt:lpstr>
      <vt:lpstr>Сформулировала 10 фраз, которые не стоит говорить аутистам</vt:lpstr>
      <vt:lpstr>Презентация PowerPoint</vt:lpstr>
      <vt:lpstr>«Ну и каково быть умственно отсталым?»</vt:lpstr>
      <vt:lpstr>«Вы должны собой гордиться. Вы кажетесь такой нормальной. По вам и не скажешь, что у вас аутизм»</vt:lpstr>
      <vt:lpstr>«Наверное, вы очень высокофункциональный»</vt:lpstr>
      <vt:lpstr>«Вы не такой, как мой ребенок, вы можете написать пост в блоге. Мой ребенок никогда не сможет писать в блоге»</vt:lpstr>
      <vt:lpstr>«Я знаю ребенка с очень тяжелым аутизмом. Вы на него совсем не похожи»</vt:lpstr>
      <vt:lpstr>«Наверное, вы очень хорошо разбираетесь в математике/компьютерах/числах?»</vt:lpstr>
      <vt:lpstr>«Вы принимаете от этого какие-то лекарства?»</vt:lpstr>
      <vt:lpstr>«Ты можешь перестать трясти руками/качаться/кружиться/подпрыгивать на людях? На тебя же все смотрят»</vt:lpstr>
      <vt:lpstr>«Каково быть аутистом?»</vt:lpstr>
      <vt:lpstr>«Вы слышали про Темпл Грандин? У нее потрясающие книги!»</vt:lpstr>
      <vt:lpstr>Пожалуйста, не говорите о нас, как будто нас здесь нет, когда мы сидим или стоим прямо рядом с вами. Вот, просто, не надо так делать. Таким образом, вы говорите нам, что мы не имеем значения, и что нам нечего сообщить.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11</cp:revision>
  <dcterms:created xsi:type="dcterms:W3CDTF">2014-02-24T13:25:07Z</dcterms:created>
  <dcterms:modified xsi:type="dcterms:W3CDTF">2014-03-02T08:01:32Z</dcterms:modified>
</cp:coreProperties>
</file>